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65" r:id="rId5"/>
    <p:sldId id="264" r:id="rId6"/>
    <p:sldId id="267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D0E3EA"/>
    <a:srgbClr val="E9F1F5"/>
    <a:srgbClr val="009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69" autoAdjust="0"/>
    <p:restoredTop sz="94660"/>
  </p:normalViewPr>
  <p:slideViewPr>
    <p:cSldViewPr snapToGrid="0" snapToObjects="1" showGuides="1">
      <p:cViewPr varScale="1">
        <p:scale>
          <a:sx n="113" d="100"/>
          <a:sy n="113" d="100"/>
        </p:scale>
        <p:origin x="5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125FB-2B14-420A-B054-9DBC8F23E22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08A19-DA80-4696-8713-55C45A791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95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E08A19-DA80-4696-8713-55C45A791B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69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E08A19-DA80-4696-8713-55C45A791B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748A-43AF-4353-80AB-00083253DC95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8388-286B-B24B-8712-DCB83553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0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4505-ADAA-4E78-A417-E130F0DCA89D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8388-286B-B24B-8712-DCB83553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7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7716-9C48-4352-B1C3-C0058C5ADF28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8388-286B-B24B-8712-DCB83553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1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1105-6F30-4AC5-ACC1-BA267FB02F84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8388-286B-B24B-8712-DCB83553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9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B51B-8F33-4487-88A9-930B9B8939D9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8388-286B-B24B-8712-DCB83553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1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BD73-B6D4-4442-998F-6601397C6888}" type="datetime1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8388-286B-B24B-8712-DCB83553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1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FAA6-62F5-4F8F-9B0D-7FBABAC1EEFA}" type="datetime1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8388-286B-B24B-8712-DCB83553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1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6E75-5236-4F14-8F72-55253477B5B4}" type="datetime1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8388-286B-B24B-8712-DCB83553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B43-379B-4DFD-AC61-93C6BDE875AE}" type="datetime1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8388-286B-B24B-8712-DCB83553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6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29F0-36AD-4D85-B26D-B0253384AED5}" type="datetime1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8388-286B-B24B-8712-DCB83553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5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2429-5CC3-40ED-8E81-1B1987EA4A59}" type="datetime1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8388-286B-B24B-8712-DCB83553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2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CFAC1-4CED-43F8-8404-AEE5BCE1B1B4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E8388-286B-B24B-8712-DCB83553FA0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utreach-init-slide-mstr-bkg-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8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87610" y="34290"/>
            <a:ext cx="69452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bg1"/>
                </a:solidFill>
              </a:rPr>
              <a:t>Upcoming Major Procurements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D82A0E1-7451-488F-B5DD-2796A83500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0764762"/>
              </p:ext>
            </p:extLst>
          </p:nvPr>
        </p:nvGraphicFramePr>
        <p:xfrm>
          <a:off x="238453" y="999096"/>
          <a:ext cx="8758533" cy="45801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09160">
                  <a:extLst>
                    <a:ext uri="{9D8B030D-6E8A-4147-A177-3AD203B41FA5}">
                      <a16:colId xmlns:a16="http://schemas.microsoft.com/office/drawing/2014/main" val="3309057731"/>
                    </a:ext>
                  </a:extLst>
                </a:gridCol>
                <a:gridCol w="791849">
                  <a:extLst>
                    <a:ext uri="{9D8B030D-6E8A-4147-A177-3AD203B41FA5}">
                      <a16:colId xmlns:a16="http://schemas.microsoft.com/office/drawing/2014/main" val="2874956194"/>
                    </a:ext>
                  </a:extLst>
                </a:gridCol>
                <a:gridCol w="1150921">
                  <a:extLst>
                    <a:ext uri="{9D8B030D-6E8A-4147-A177-3AD203B41FA5}">
                      <a16:colId xmlns:a16="http://schemas.microsoft.com/office/drawing/2014/main" val="4219239602"/>
                    </a:ext>
                  </a:extLst>
                </a:gridCol>
                <a:gridCol w="910591">
                  <a:extLst>
                    <a:ext uri="{9D8B030D-6E8A-4147-A177-3AD203B41FA5}">
                      <a16:colId xmlns:a16="http://schemas.microsoft.com/office/drawing/2014/main" val="731983761"/>
                    </a:ext>
                  </a:extLst>
                </a:gridCol>
                <a:gridCol w="1094695">
                  <a:extLst>
                    <a:ext uri="{9D8B030D-6E8A-4147-A177-3AD203B41FA5}">
                      <a16:colId xmlns:a16="http://schemas.microsoft.com/office/drawing/2014/main" val="2789863071"/>
                    </a:ext>
                  </a:extLst>
                </a:gridCol>
                <a:gridCol w="1401317">
                  <a:extLst>
                    <a:ext uri="{9D8B030D-6E8A-4147-A177-3AD203B41FA5}">
                      <a16:colId xmlns:a16="http://schemas.microsoft.com/office/drawing/2014/main" val="2467998893"/>
                    </a:ext>
                  </a:extLst>
                </a:gridCol>
              </a:tblGrid>
              <a:tr h="4666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Procurement (FY 2023–2024)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NAICS Code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End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Set-Aside?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(Y/N)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Re-compete?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(Y/N)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920066"/>
                  </a:ext>
                </a:extLst>
              </a:tr>
              <a:tr h="87361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Information Technology Infrastructure Support (ITISS) &amp; Telecommunications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0" dirty="0">
                          <a:effectLst/>
                          <a:latin typeface="Franklin Gothic Book" panose="020B0503020102020204" pitchFamily="34" charset="0"/>
                        </a:rPr>
                        <a:t>IT Services, End-User Services and Network Operations, Telecommunications Operations, and IT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541513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Expires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09/29/2024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RFP anticipated release in 05/2023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145779"/>
                  </a:ext>
                </a:extLst>
              </a:tr>
              <a:tr h="88545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/>
                        <a:t>Facilities Maintenance &amp; Operations Support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Maintenance, operations, repair of facilities and equipment, grounds maintenance, and disaster response at the JPL main facility in Pasadena CA</a:t>
                      </a:r>
                      <a:endParaRPr lang="en-US" sz="1050" b="0" dirty="0">
                        <a:solidFill>
                          <a:srgbClr val="C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561210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Expires 09/30/2023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Award Term Options thru 09/30/2028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805421"/>
                  </a:ext>
                </a:extLst>
              </a:tr>
              <a:tr h="1062517">
                <a:tc>
                  <a:txBody>
                    <a:bodyPr/>
                    <a:lstStyle/>
                    <a:p>
                      <a:r>
                        <a:rPr lang="en-US" sz="1200" noProof="0" dirty="0">
                          <a:latin typeface="Franklin Gothic Book" panose="020B0503020102020204" pitchFamily="34" charset="0"/>
                        </a:rPr>
                        <a:t>Institutional</a:t>
                      </a:r>
                      <a:r>
                        <a:rPr lang="fr-FR" sz="1200" dirty="0"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en-US" sz="1200" noProof="0" dirty="0">
                          <a:latin typeface="Franklin Gothic Book" panose="020B0503020102020204" pitchFamily="34" charset="0"/>
                        </a:rPr>
                        <a:t>Computing</a:t>
                      </a:r>
                      <a:r>
                        <a:rPr lang="fr-FR" sz="1200" dirty="0"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en-US" sz="1200" noProof="0" dirty="0">
                          <a:latin typeface="Franklin Gothic Book" panose="020B0503020102020204" pitchFamily="34" charset="0"/>
                        </a:rPr>
                        <a:t>Environment</a:t>
                      </a:r>
                      <a:r>
                        <a:rPr lang="fr-FR" sz="1200" dirty="0">
                          <a:latin typeface="Franklin Gothic Book" panose="020B0503020102020204" pitchFamily="34" charset="0"/>
                        </a:rPr>
                        <a:t> (ICE)</a:t>
                      </a:r>
                      <a:endParaRPr lang="fr-FR" sz="1200" dirty="0">
                        <a:solidFill>
                          <a:srgbClr val="C00000"/>
                        </a:solidFill>
                        <a:latin typeface="Franklin Gothic Book" panose="020B05030201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Enterprise IT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541512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Expires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12/31/2024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Option 1 thru 12/31/2024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Option 2 thru 12/31/2027 based on award term performance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939237"/>
                  </a:ext>
                </a:extLst>
              </a:tr>
              <a:tr h="9192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Mission Assurance Support Services (MASS)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b="0" dirty="0">
                          <a:effectLst/>
                          <a:latin typeface="Franklin Gothic Book" panose="020B0503020102020204" pitchFamily="34" charset="0"/>
                        </a:rPr>
                        <a:t>Provides technical, engineering, database, scientific support, and other services at the subcontractor's 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541713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04/21/2024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RFI Closed on 3/31/2023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742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D43B6F6-A817-48AF-ACCE-A8417DE2B165}"/>
              </a:ext>
            </a:extLst>
          </p:cNvPr>
          <p:cNvSpPr txBox="1"/>
          <p:nvPr/>
        </p:nvSpPr>
        <p:spPr>
          <a:xfrm>
            <a:off x="72390" y="64770"/>
            <a:ext cx="1131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chemeClr val="bg1"/>
                </a:solidFill>
              </a:rPr>
              <a:t>April </a:t>
            </a:r>
            <a:r>
              <a:rPr lang="en-US" sz="1100" dirty="0">
                <a:solidFill>
                  <a:schemeClr val="bg1"/>
                </a:solidFill>
              </a:rPr>
              <a:t>2023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A8ED56E-982D-4EC7-8FF7-7C7719C21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05739"/>
            <a:ext cx="2895600" cy="365125"/>
          </a:xfrm>
        </p:spPr>
        <p:txBody>
          <a:bodyPr/>
          <a:lstStyle/>
          <a:p>
            <a:r>
              <a:rPr lang="en-US" dirty="0"/>
              <a:t>Slide 1 </a:t>
            </a:r>
            <a:r>
              <a:rPr lang="en-US"/>
              <a:t>of 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D7864A-304D-4C7C-944E-2FBCB125F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8388-286B-B24B-8712-DCB83553FA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1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277683"/>
              </p:ext>
            </p:extLst>
          </p:nvPr>
        </p:nvGraphicFramePr>
        <p:xfrm>
          <a:off x="205722" y="929993"/>
          <a:ext cx="8732555" cy="491879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89701">
                  <a:extLst>
                    <a:ext uri="{9D8B030D-6E8A-4147-A177-3AD203B41FA5}">
                      <a16:colId xmlns:a16="http://schemas.microsoft.com/office/drawing/2014/main" val="3309057731"/>
                    </a:ext>
                  </a:extLst>
                </a:gridCol>
                <a:gridCol w="773908">
                  <a:extLst>
                    <a:ext uri="{9D8B030D-6E8A-4147-A177-3AD203B41FA5}">
                      <a16:colId xmlns:a16="http://schemas.microsoft.com/office/drawing/2014/main" val="2874956194"/>
                    </a:ext>
                  </a:extLst>
                </a:gridCol>
                <a:gridCol w="1154179">
                  <a:extLst>
                    <a:ext uri="{9D8B030D-6E8A-4147-A177-3AD203B41FA5}">
                      <a16:colId xmlns:a16="http://schemas.microsoft.com/office/drawing/2014/main" val="4219239602"/>
                    </a:ext>
                  </a:extLst>
                </a:gridCol>
                <a:gridCol w="918210">
                  <a:extLst>
                    <a:ext uri="{9D8B030D-6E8A-4147-A177-3AD203B41FA5}">
                      <a16:colId xmlns:a16="http://schemas.microsoft.com/office/drawing/2014/main" val="731983761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789863071"/>
                    </a:ext>
                  </a:extLst>
                </a:gridCol>
                <a:gridCol w="1760237">
                  <a:extLst>
                    <a:ext uri="{9D8B030D-6E8A-4147-A177-3AD203B41FA5}">
                      <a16:colId xmlns:a16="http://schemas.microsoft.com/office/drawing/2014/main" val="2467998893"/>
                    </a:ext>
                  </a:extLst>
                </a:gridCol>
              </a:tblGrid>
              <a:tr h="532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Procurement (FY 2023–2024)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NAICS Code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End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Set-Aside?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(Y/N)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Re-compete?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(Y/N)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920066"/>
                  </a:ext>
                </a:extLst>
              </a:tr>
              <a:tr h="153922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Franklin Gothic Book" panose="020B0503020102020204" pitchFamily="34" charset="0"/>
                        </a:rPr>
                        <a:t>Fire and Protective Services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latin typeface="Franklin Gothic Book" panose="020B0503020102020204" pitchFamily="34" charset="0"/>
                        </a:rPr>
                        <a:t>JPL Security &amp; Fire Protection Services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561612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Expires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09/30/2026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Options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09/30/2030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effectLst/>
                          <a:latin typeface="Franklin Gothic Book" panose="020B0503020102020204" pitchFamily="34" charset="0"/>
                        </a:rPr>
                        <a:t>Awarded in July 2020 with potential ten (10) years. The expiration date is the basic sub- contract term plus 3 additional awarded years. Unless the subcontractor fails to perform or other major reason, the contract will not be re-competed until the end of the 10-year period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939237"/>
                  </a:ext>
                </a:extLst>
              </a:tr>
              <a:tr h="104067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Franklin Gothic Book" panose="020B0503020102020204" pitchFamily="34" charset="0"/>
                        </a:rPr>
                        <a:t>Multi-Divisional Engineering Design, Analysis Lab-Wide (MEDALS)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latin typeface="Franklin Gothic Book" panose="020B0503020102020204" pitchFamily="34" charset="0"/>
                        </a:rPr>
                        <a:t>Task support  of non-flight and flight areas of engineering, technology development, hardware development, test development, and operations support</a:t>
                      </a:r>
                      <a:endParaRPr lang="en-US" sz="12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541715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Expires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12/31/2023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Options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07/31/2025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No status updates at this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587134"/>
                  </a:ext>
                </a:extLst>
              </a:tr>
              <a:tr h="11054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Engineering, Implementation, Science Operations &amp; Communications (EISOC)</a:t>
                      </a:r>
                      <a:endParaRPr lang="en-US" sz="1200" b="0" dirty="0">
                        <a:solidFill>
                          <a:srgbClr val="C00000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Task support services for flight/non-flight software, operations, systems engineering, system integration &amp; test, research &amp; technology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541511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Expires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09/30/2024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Options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09/30/2029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Awarded on 09/17/2019. Five-year base with 2 options (a 3-year and a 2-year)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742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145490" y="24110"/>
            <a:ext cx="69452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bg1"/>
                </a:solidFill>
              </a:rPr>
              <a:t>Upcoming Major Procurements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59ADF3-E842-487A-A6F0-2DE1D4F91DFE}"/>
              </a:ext>
            </a:extLst>
          </p:cNvPr>
          <p:cNvSpPr txBox="1"/>
          <p:nvPr/>
        </p:nvSpPr>
        <p:spPr>
          <a:xfrm>
            <a:off x="78070" y="49530"/>
            <a:ext cx="1131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April 2023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79D18AC-28E3-422F-A801-291733AE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Slide 2 of 2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9435A2-CCFA-4679-BDBB-69CB86BFC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8388-286B-B24B-8712-DCB83553FA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8307475"/>
              </p:ext>
            </p:extLst>
          </p:nvPr>
        </p:nvGraphicFramePr>
        <p:xfrm>
          <a:off x="205722" y="929993"/>
          <a:ext cx="8732555" cy="1417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89701">
                  <a:extLst>
                    <a:ext uri="{9D8B030D-6E8A-4147-A177-3AD203B41FA5}">
                      <a16:colId xmlns:a16="http://schemas.microsoft.com/office/drawing/2014/main" val="3309057731"/>
                    </a:ext>
                  </a:extLst>
                </a:gridCol>
                <a:gridCol w="773908">
                  <a:extLst>
                    <a:ext uri="{9D8B030D-6E8A-4147-A177-3AD203B41FA5}">
                      <a16:colId xmlns:a16="http://schemas.microsoft.com/office/drawing/2014/main" val="2874956194"/>
                    </a:ext>
                  </a:extLst>
                </a:gridCol>
                <a:gridCol w="1154179">
                  <a:extLst>
                    <a:ext uri="{9D8B030D-6E8A-4147-A177-3AD203B41FA5}">
                      <a16:colId xmlns:a16="http://schemas.microsoft.com/office/drawing/2014/main" val="4219239602"/>
                    </a:ext>
                  </a:extLst>
                </a:gridCol>
                <a:gridCol w="918210">
                  <a:extLst>
                    <a:ext uri="{9D8B030D-6E8A-4147-A177-3AD203B41FA5}">
                      <a16:colId xmlns:a16="http://schemas.microsoft.com/office/drawing/2014/main" val="731983761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789863071"/>
                    </a:ext>
                  </a:extLst>
                </a:gridCol>
                <a:gridCol w="1760237">
                  <a:extLst>
                    <a:ext uri="{9D8B030D-6E8A-4147-A177-3AD203B41FA5}">
                      <a16:colId xmlns:a16="http://schemas.microsoft.com/office/drawing/2014/main" val="2467998893"/>
                    </a:ext>
                  </a:extLst>
                </a:gridCol>
              </a:tblGrid>
              <a:tr h="3785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Procurement (FY 2023–2024)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NAICS Code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End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Set-Aside?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(Y/N)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Re-compete?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(Y/N)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920066"/>
                  </a:ext>
                </a:extLst>
              </a:tr>
              <a:tr h="9435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Third Party Logistics (3PL) Services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>
                          <a:latin typeface="Franklin Gothic Book" panose="020B0503020102020204" pitchFamily="34" charset="0"/>
                        </a:rPr>
                        <a:t>Warehousing Services of Government-owned Property. Provide </a:t>
                      </a: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personnel, vehicles and trucks, facilities, property handling, other material handling or transportation equipment</a:t>
                      </a:r>
                    </a:p>
                    <a:p>
                      <a:endParaRPr lang="en-US" sz="900" dirty="0"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493110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11/30/2024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 panose="020B0503020102020204" pitchFamily="34" charset="0"/>
                        </a:rPr>
                        <a:t>Contract extended one (1) option year.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93923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145490" y="24110"/>
            <a:ext cx="69452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bg1"/>
                </a:solidFill>
              </a:rPr>
              <a:t>Upcoming Major Procurements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59ADF3-E842-487A-A6F0-2DE1D4F91DFE}"/>
              </a:ext>
            </a:extLst>
          </p:cNvPr>
          <p:cNvSpPr txBox="1"/>
          <p:nvPr/>
        </p:nvSpPr>
        <p:spPr>
          <a:xfrm>
            <a:off x="78070" y="49530"/>
            <a:ext cx="1131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April 2023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79D18AC-28E3-422F-A801-291733AE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Slide 3 of 3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9435A2-CCFA-4679-BDBB-69CB86BFC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8388-286B-B24B-8712-DCB83553FA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3BC9FB86EBB24E89E03DBC41590BEE" ma:contentTypeVersion="1" ma:contentTypeDescription="Create a new document." ma:contentTypeScope="" ma:versionID="45a8c178880fb7121ef93ac3ec7a295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9716EA-10AF-4041-A125-61E9017BD393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sharepoint/v3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E19A5B5-C03C-45E3-97C4-E2ED27A530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D33C11-BD25-4860-BCD0-AF6ED48DB3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5872</TotalTime>
  <Words>450</Words>
  <Application>Microsoft Office PowerPoint</Application>
  <PresentationFormat>On-screen Show (4:3)</PresentationFormat>
  <Paragraphs>110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Franklin Gothic Book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Hawley</dc:creator>
  <cp:lastModifiedBy>Gaarenstroom, Drew M (US 2674-Affiliate)</cp:lastModifiedBy>
  <cp:revision>207</cp:revision>
  <cp:lastPrinted>2020-01-15T17:11:26Z</cp:lastPrinted>
  <dcterms:created xsi:type="dcterms:W3CDTF">2017-04-26T19:57:17Z</dcterms:created>
  <dcterms:modified xsi:type="dcterms:W3CDTF">2023-04-19T18:49:32Z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0x010100923BC9FB86EBB24E89E03DBC41590BEE</vt:lpwstr>
  </property>
</Properties>
</file>